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6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8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FEC36D-A12C-4A84-91FA-EE4C783E570D}">
  <a:tblStyle styleId="{C1FEC36D-A12C-4A84-91FA-EE4C783E57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25d60f6a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25d60f6a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25d60f6ae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25d60f6ae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25d60f6a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25d60f6a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25d60f6a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25d60f6a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25d60f6a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25d60f6a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25d60f6a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25d60f6a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995ca530e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995ca530e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4069e03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4069e03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995ca530e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995ca530e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995ca530e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995ca530e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5d60f6a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5d60f6a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995ca530e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995ca530e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95ca530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95ca530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95ca530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995ca530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95ca530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995ca530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25d60f6a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25d60f6a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5d60f6a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5d60f6a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5d60f6a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5d60f6a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d60f6a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25d60f6a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25d60f6a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25d60f6a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25d60f6a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25d60f6a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25d60f6a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25d60f6a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86729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247780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2182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62937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71155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92784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9667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66508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677876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29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55950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46683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0174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2670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099764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377288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66463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04339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4053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 err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Майнінг</a:t>
            </a:r>
            <a:r>
              <a:rPr lang="uk-UA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і </a:t>
            </a:r>
            <a:r>
              <a:rPr lang="en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Емісія </a:t>
            </a:r>
            <a:r>
              <a:rPr lang="en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 Bitcoin</a:t>
            </a:r>
            <a:endParaRPr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Майнінг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Виконується на спеціалізованому устаткуванні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Винагороджується монетами за підтримку надійності мережі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Винагорода складається з нових монет та комісійних зборів.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900"/>
              <a:buFont typeface="Courier New"/>
              <a:buChar char="❏"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Складність ресурсомісткої задачі регулюється так, щоб блоки з'являлися з постійною частотою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600" y="152400"/>
            <a:ext cx="77918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00" y="152400"/>
            <a:ext cx="77367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75" y="208863"/>
            <a:ext cx="7381875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00" y="152400"/>
            <a:ext cx="60941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311700" y="4295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Статистика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 майнінгу біткоїнів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311700" y="1437050"/>
            <a:ext cx="8520600" cy="27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Courier New"/>
              <a:buChar char="❏"/>
            </a:pP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Сума </a:t>
            </a:r>
            <a:r>
              <a:rPr lang="uk-UA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комісій</a:t>
            </a: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за добу - $610M</a:t>
            </a:r>
            <a:endParaRPr sz="21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Courier New"/>
              <a:buChar char="❏"/>
            </a:pP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Відсоток комісій від винагороди - 30%</a:t>
            </a:r>
            <a:endParaRPr sz="21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Courier New"/>
              <a:buChar char="❏"/>
            </a:pP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Собівартість однієї транзакції - $101.249</a:t>
            </a:r>
            <a:endParaRPr sz="21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Courier New"/>
              <a:buChar char="❏"/>
            </a:pP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Середня комісія (на 18.04.2022) — $2,02</a:t>
            </a:r>
            <a:endParaRPr sz="21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100"/>
              <a:buFont typeface="Courier New"/>
              <a:buChar char="❏"/>
            </a:pPr>
            <a:r>
              <a:rPr lang="en" sz="21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Розмір ланцюжка блоків - 473 GiB</a:t>
            </a:r>
            <a:endParaRPr sz="21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Міфи...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4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Якщо поставити більше майнерів, то можна намайнити біткоїни швидше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Після 2140 майнінг припиниться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Складність майнінгу лише зростатиме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Вартість біткоїну залежить від вартості майнінгу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000"/>
              <a:buFont typeface="Courier New"/>
              <a:buChar char="❏"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Створення блоку займає 10 хвилин.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Визначення_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Емісія - процес випуску/видобування нових монет.</a:t>
            </a:r>
            <a:endParaRPr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401700" y="2146125"/>
            <a:ext cx="4240988" cy="28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Емісію монет у Bitcoin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обмежено_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35400" cy="16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20 999 999.9769 BTC</a:t>
            </a:r>
            <a:endParaRPr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2 099 999 997 690 000 satoshis</a:t>
            </a:r>
            <a:endParaRPr sz="2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 amt="81000"/>
          </a:blip>
          <a:srcRect l="12032" t="19690" r="10435" b="17699"/>
          <a:stretch/>
        </p:blipFill>
        <p:spPr>
          <a:xfrm>
            <a:off x="2875075" y="2903925"/>
            <a:ext cx="4053377" cy="18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Емісія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біткоїнів_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00"/>
              <a:buFont typeface="Courier New"/>
              <a:buChar char="❏"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середньому кожні 10 хвилин з'являються нові монети (спочатку 50 ВТС)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73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00"/>
              <a:buFont typeface="Courier New"/>
              <a:buChar char="❏"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Кожні 210 000 блоків кількість нових монет зменшується вдвічі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73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00"/>
              <a:buFont typeface="Courier New"/>
              <a:buChar char="❏"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210 000 блоків це 1458 днів (~3,9954 року)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73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500"/>
              <a:buFont typeface="Courier New"/>
              <a:buChar char="❏"/>
            </a:pPr>
            <a:r>
              <a:rPr lang="en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Понад 90% усіх біткоїнів уже видобуто</a:t>
            </a: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00" y="205075"/>
            <a:ext cx="61875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Кількість монет, що вже було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випущено_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t="2366" r="8850" b="5898"/>
          <a:stretch/>
        </p:blipFill>
        <p:spPr>
          <a:xfrm>
            <a:off x="879525" y="1017725"/>
            <a:ext cx="738493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Halving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Bitcoin_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Листопад 2012 (25 BTC)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Липень 2016 (12.5 BTC)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Травень 2020 (6.25 BTC)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57822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Четвертий halving прогнозується на May 2024 (3.125 BTC)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9725"/>
            <a:ext cx="4267203" cy="2279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Coinbase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транзакції_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Кожен блок має Coinbase транзакцію, у цій транзакції творець блоку може привласнити на свою адресу монети не більше ніж на суму емісійних монет + комісійні збори</a:t>
            </a:r>
            <a:endParaRPr sz="176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76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2679250" y="2199825"/>
            <a:ext cx="3110075" cy="2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Приклад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coinbase транзакції_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l="665" t="1912"/>
          <a:stretch/>
        </p:blipFill>
        <p:spPr>
          <a:xfrm>
            <a:off x="311700" y="1714500"/>
            <a:ext cx="8520599" cy="1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Модель емісії в інших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системах_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07" name="Google Shape;107;p21"/>
          <p:cNvGraphicFramePr/>
          <p:nvPr/>
        </p:nvGraphicFramePr>
        <p:xfrm>
          <a:off x="584725" y="1501125"/>
          <a:ext cx="7974550" cy="3317819"/>
        </p:xfrm>
        <a:graphic>
          <a:graphicData uri="http://schemas.openxmlformats.org/drawingml/2006/table">
            <a:tbl>
              <a:tblPr>
                <a:noFill/>
                <a:tableStyleId>{C1FEC36D-A12C-4A84-91FA-EE4C783E570D}</a:tableStyleId>
              </a:tblPr>
              <a:tblGrid>
                <a:gridCol w="192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Система</a:t>
                      </a:r>
                      <a:endParaRPr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Загальний обсяг</a:t>
                      </a:r>
                      <a:endParaRPr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Спосіб</a:t>
                      </a:r>
                      <a:endParaRPr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Bitcoin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≈ 21 000 000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Скорочення випуску монет на 50% кожні чотири роки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Ethereum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необмежено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Винагорода у розмірі 2 ETH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Dash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≈ 19 000 000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Емісія знижується на 1/14 (приблизно 7,14%) кожні 210 240 блоків (приблизно 383,25 дня)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Fiat currency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необмежено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Випускається центральним банком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8" y="373750"/>
            <a:ext cx="7629525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200" y="1406625"/>
            <a:ext cx="1671750" cy="20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505925" y="358325"/>
            <a:ext cx="8231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Proof-of-work </a:t>
            </a:r>
            <a:r>
              <a:rPr lang="en" sz="21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(доказательство выполнения работы)</a:t>
            </a:r>
            <a:endParaRPr sz="7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347825" y="1054000"/>
            <a:ext cx="83898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Courier New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Вперше термін з'явився 1999 року в журналі Communications and Multimedia Security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Courier New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 принцип захисту мережевих систем від зловживання послугами, заснований на необхідності виконання на стороні клієнта деякої досить тривалої роботи (знаходження рішення задачі), результат якої легко та швидко перевіряється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Courier New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Схожі підходи називають: client puzzle, computational puzzle, CPU pricing function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700"/>
              <a:buFont typeface="Courier New"/>
              <a:buChar char="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Один із варіантів задачі: пошук простих чисел (PrimeCoin)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Приклад розв'язання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задачі 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337950" y="1538825"/>
            <a:ext cx="84681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world!0" =&gt; 1312af178c253f84028d480a6adc1e25e81caa44c749ec81976192e2ec934c64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world!1" =&gt; e9afc424b79e4f6ab42d99c81156d3a17228d6e1eef4139be78e948a9332a7d8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world!2" =&gt; ae37343a357a8297591625e7134cbea22f5928be8ca2a32aa475cf05fd4266b7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world!4248" =&gt; 6e110d98b388e77e9c6f042ac6b497cec46660deef75a55ebc7cfdf65cc0b965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world!4249" =&gt; c004190b822f1669cac8dc37e761cb73652e7832fb814565702245cf26ebb9e6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world!4250" =&gt; 0000c3af42fc31103f1fdc0151fa747ff87349a4714df7cc52ea464e12dcd4e9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BlockHeader_ 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" name="Google Shape;83;p18"/>
          <p:cNvGraphicFramePr/>
          <p:nvPr/>
        </p:nvGraphicFramePr>
        <p:xfrm>
          <a:off x="952500" y="1238250"/>
          <a:ext cx="7239000" cy="27201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Field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Size</a:t>
                      </a:r>
                      <a:endParaRPr b="1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Version 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hashPrevBlock 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32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hashMerkleRoot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32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Bits 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Nonce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Як працює параметр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difficulty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Bits</a:t>
            </a:r>
            <a:r>
              <a:rPr lang="en" sz="1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cb 04 04 1b</a:t>
            </a:r>
            <a:endParaRPr sz="1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15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en" sz="1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= 0x0404cb * 2**(8*(0x1b - 3))</a:t>
            </a:r>
            <a:endParaRPr sz="1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5715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en" sz="1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0x00000000000404CB000000000000000000000000000000000000000000000000</a:t>
            </a:r>
            <a:endParaRPr sz="1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Геш-значення блоку має бути менше значення </a:t>
            </a:r>
            <a:r>
              <a:rPr lang="en" sz="1700" i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target </a:t>
            </a:r>
            <a:r>
              <a:rPr lang="en" sz="17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для</a:t>
            </a: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поточного </a:t>
            </a:r>
            <a:r>
              <a:rPr lang="en" sz="1700" i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difficulty</a:t>
            </a:r>
            <a:endParaRPr sz="1700" i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91766D-4844-E401-064C-EB6EB62E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36"/>
            <a:ext cx="9144000" cy="20885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3E9D1-3C37-E45B-C383-7BE9E1AE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1122"/>
            <a:ext cx="9144000" cy="209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5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Захист від спаму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блоками_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200"/>
              <a:buFont typeface="Courier New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Для того щоб блок поширився по мережі, його творець повинен довести право голосу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200"/>
              <a:buFont typeface="Courier New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Біткоїні право голосу доводиться через вирішення ресурсомісткої задачі</a:t>
            </a: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200"/>
              <a:buFont typeface="Courier New"/>
              <a:buChar char="❏"/>
            </a:pPr>
            <a:r>
              <a:rPr lang="en" sz="2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Процес вирішення завдання називається </a:t>
            </a:r>
            <a:r>
              <a:rPr lang="en" sz="22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майнінг</a:t>
            </a:r>
            <a:endParaRPr sz="22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1232</TotalTime>
  <Words>533</Words>
  <Application>Microsoft Office PowerPoint</Application>
  <PresentationFormat>Экран (16:9)</PresentationFormat>
  <Paragraphs>123</Paragraphs>
  <Slides>24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Century Gothic</vt:lpstr>
      <vt:lpstr>Courier New</vt:lpstr>
      <vt:lpstr>Wingdings 3</vt:lpstr>
      <vt:lpstr>Ион</vt:lpstr>
      <vt:lpstr>Майнінг і Емісія в Bitcoin</vt:lpstr>
      <vt:lpstr>Презентация PowerPoint</vt:lpstr>
      <vt:lpstr>Презентация PowerPoint</vt:lpstr>
      <vt:lpstr>Презентация PowerPoint</vt:lpstr>
      <vt:lpstr>Приклад розв'язання задачі </vt:lpstr>
      <vt:lpstr>Bitcoin BlockHeader_ </vt:lpstr>
      <vt:lpstr>Як працює параметр difficulty?</vt:lpstr>
      <vt:lpstr>Презентация PowerPoint</vt:lpstr>
      <vt:lpstr>Захист від спаму блоками_</vt:lpstr>
      <vt:lpstr>Майнінг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Статистика з майнінгу біткоїнів</vt:lpstr>
      <vt:lpstr>Міфи...</vt:lpstr>
      <vt:lpstr>Визначення_</vt:lpstr>
      <vt:lpstr>Емісію монет у Bitcoin обмежено_</vt:lpstr>
      <vt:lpstr>Емісія біткоїнів_</vt:lpstr>
      <vt:lpstr>Кількість монет, що вже було випущено_</vt:lpstr>
      <vt:lpstr>Halving у Bitcoin_</vt:lpstr>
      <vt:lpstr>Coinbase транзакції_</vt:lpstr>
      <vt:lpstr>Приклад coinbase транзакції_</vt:lpstr>
      <vt:lpstr>Модель емісії в інших системах_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Емісія в Bitcoin</dc:title>
  <dc:creator>User</dc:creator>
  <cp:lastModifiedBy>Natalia Dolgova</cp:lastModifiedBy>
  <cp:revision>4</cp:revision>
  <dcterms:modified xsi:type="dcterms:W3CDTF">2023-04-23T09:29:22Z</dcterms:modified>
</cp:coreProperties>
</file>